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75" r:id="rId3"/>
    <p:sldMasterId id="2147483688" r:id="rId4"/>
  </p:sldMasterIdLst>
  <p:notesMasterIdLst>
    <p:notesMasterId r:id="rId12"/>
  </p:notesMasterIdLst>
  <p:sldIdLst>
    <p:sldId id="1243" r:id="rId5"/>
    <p:sldId id="1246" r:id="rId6"/>
    <p:sldId id="1245" r:id="rId7"/>
    <p:sldId id="273" r:id="rId8"/>
    <p:sldId id="259" r:id="rId9"/>
    <p:sldId id="261" r:id="rId10"/>
    <p:sldId id="124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B4A424-1848-F46A-0028-DFED9D28E476}" v="31" dt="2023-04-12T14:18:42.756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4778" autoAdjust="0"/>
  </p:normalViewPr>
  <p:slideViewPr>
    <p:cSldViewPr snapToGrid="0">
      <p:cViewPr varScale="1">
        <p:scale>
          <a:sx n="107" d="100"/>
          <a:sy n="107" d="100"/>
        </p:scale>
        <p:origin x="76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AE6FE-C8F9-304D-A670-2CACE5A45132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9D156-3276-504D-8479-5BEA1D0A3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0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44E7B-CF04-458C-A6F5-BB9FECDCF3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80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9D156-3276-504D-8479-5BEA1D0A36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99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9D156-3276-504D-8479-5BEA1D0A36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3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14B8-4B4D-0B4A-92C1-BC9144B22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68B2962-4243-2847-BFE7-2325AB7EE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980"/>
            <a:ext cx="10515600" cy="3302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057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537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31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19800" y="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807977" cy="28162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780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F69CA-3DBB-814F-8BF0-08EB1318B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9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13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1605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4957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033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701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26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19800" y="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807977" cy="28162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09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914400"/>
            <a:ext cx="11988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1600" y="90617"/>
            <a:ext cx="11887200" cy="580768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9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1605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4957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66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807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65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19800" y="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807977" cy="28162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210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914400"/>
            <a:ext cx="11988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1600" y="90617"/>
            <a:ext cx="11887200" cy="580768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1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E9EEE-16ED-4176-B32B-5AB272ABC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C40F01-B648-46AB-9E5B-18067C2E0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3118A-983C-4BAB-A2F5-F241AF81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4534-9969-4CB2-9ABD-C21CB6C0DCA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13612-C528-4317-81AF-FF4A87278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E5F64-03B8-4684-BD50-660EC9D3A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5E3-51D0-49B5-A3F2-7F4742E7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7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12067-81D2-0841-91CF-5519A8993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9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260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1605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4957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880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359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/>
              </a:defRPr>
            </a:lvl1pPr>
          </a:lstStyle>
          <a:p>
            <a:fld id="{7D9EFA3F-5C26-504F-A592-141732225B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/>
              </a:defRPr>
            </a:lvl1pPr>
          </a:lstStyle>
          <a:p>
            <a:fld id="{36B2801F-AB2E-47A4-A198-B654C0E81C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ackground-element.eps">
            <a:extLst>
              <a:ext uri="{FF2B5EF4-FFF2-40B4-BE49-F238E27FC236}">
                <a16:creationId xmlns:a16="http://schemas.microsoft.com/office/drawing/2014/main" id="{0A6CD4AE-280D-EA43-9E36-9907E73FA0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7" b="39125"/>
          <a:stretch/>
        </p:blipFill>
        <p:spPr>
          <a:xfrm>
            <a:off x="0" y="5135943"/>
            <a:ext cx="12192000" cy="1722057"/>
          </a:xfrm>
          <a:prstGeom prst="rect">
            <a:avLst/>
          </a:prstGeom>
        </p:spPr>
      </p:pic>
      <p:pic>
        <p:nvPicPr>
          <p:cNvPr id="8" name="Picture 7" descr="UWSystem-LogoWhite-hz.eps">
            <a:extLst>
              <a:ext uri="{FF2B5EF4-FFF2-40B4-BE49-F238E27FC236}">
                <a16:creationId xmlns:a16="http://schemas.microsoft.com/office/drawing/2014/main" id="{C62172CD-1382-3F40-9212-697507C6BC5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2" y="5953691"/>
            <a:ext cx="2562510" cy="465911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0776511-A029-094E-8021-B5F356D7895B}"/>
              </a:ext>
            </a:extLst>
          </p:cNvPr>
          <p:cNvSpPr txBox="1">
            <a:spLocks/>
          </p:cNvSpPr>
          <p:nvPr userDrawn="1"/>
        </p:nvSpPr>
        <p:spPr>
          <a:xfrm>
            <a:off x="9130553" y="616846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B2801F-AB2E-47A4-A198-B654C0E81C22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6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3" r:id="rId2"/>
    <p:sldLayoutId id="2147483666" r:id="rId3"/>
    <p:sldLayoutId id="2147483667" r:id="rId4"/>
    <p:sldLayoutId id="2147483669" r:id="rId5"/>
    <p:sldLayoutId id="2147483683" r:id="rId6"/>
    <p:sldLayoutId id="2147483685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wish-image2.png">
            <a:extLst>
              <a:ext uri="{FF2B5EF4-FFF2-40B4-BE49-F238E27FC236}">
                <a16:creationId xmlns:a16="http://schemas.microsoft.com/office/drawing/2014/main" id="{256CB047-1441-8043-A522-154746187C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8" b="28980"/>
          <a:stretch/>
        </p:blipFill>
        <p:spPr>
          <a:xfrm flipH="1">
            <a:off x="-3" y="6028876"/>
            <a:ext cx="10160516" cy="829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A1C065-6896-104F-8E45-DEABD674737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8316" y="6250798"/>
            <a:ext cx="2600539" cy="59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359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0776511-A029-094E-8021-B5F356D7895B}"/>
              </a:ext>
            </a:extLst>
          </p:cNvPr>
          <p:cNvSpPr txBox="1">
            <a:spLocks/>
          </p:cNvSpPr>
          <p:nvPr userDrawn="1"/>
        </p:nvSpPr>
        <p:spPr>
          <a:xfrm>
            <a:off x="9130553" y="636568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B2801F-AB2E-47A4-A198-B654C0E81C22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C8036D7-17A6-1A4E-B032-F506B6932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2857" y="6320491"/>
            <a:ext cx="2172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6D19A-84FA-0A49-8EBC-089DE9B88C74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D5B852A-62A3-A241-8EDE-A1D606942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675" y="6320492"/>
            <a:ext cx="509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1" r:id="rId2"/>
    <p:sldLayoutId id="2147483672" r:id="rId3"/>
    <p:sldLayoutId id="2147483673" r:id="rId4"/>
    <p:sldLayoutId id="2147483674" r:id="rId5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wirl-swish-red.ai">
            <a:extLst>
              <a:ext uri="{FF2B5EF4-FFF2-40B4-BE49-F238E27FC236}">
                <a16:creationId xmlns:a16="http://schemas.microsoft.com/office/drawing/2014/main" id="{85791169-B2A6-384D-8C73-BB1A58F620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-1" y="5121691"/>
            <a:ext cx="12192000" cy="1736310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C8036D7-17A6-1A4E-B032-F506B6932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7700" y="6320491"/>
            <a:ext cx="2172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6D19A-84FA-0A49-8EBC-089DE9B88C74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D5B852A-62A3-A241-8EDE-A1D606942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301" y="6320492"/>
            <a:ext cx="509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4D12AE-7040-5144-8EC0-944A48A2B90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934" y="6102848"/>
            <a:ext cx="2479271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359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05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6" r:id="rId2"/>
    <p:sldLayoutId id="2147483677" r:id="rId3"/>
    <p:sldLayoutId id="2147483678" r:id="rId4"/>
    <p:sldLayoutId id="2147483679" r:id="rId5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wish-image2.png">
            <a:extLst>
              <a:ext uri="{FF2B5EF4-FFF2-40B4-BE49-F238E27FC236}">
                <a16:creationId xmlns:a16="http://schemas.microsoft.com/office/drawing/2014/main" id="{256CB047-1441-8043-A522-154746187C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8" b="28980"/>
          <a:stretch/>
        </p:blipFill>
        <p:spPr>
          <a:xfrm flipH="1">
            <a:off x="-3" y="6028876"/>
            <a:ext cx="10160516" cy="829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A1C065-6896-104F-8E45-DEABD674737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8316" y="6250798"/>
            <a:ext cx="2600539" cy="59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359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0776511-A029-094E-8021-B5F356D7895B}"/>
              </a:ext>
            </a:extLst>
          </p:cNvPr>
          <p:cNvSpPr txBox="1">
            <a:spLocks/>
          </p:cNvSpPr>
          <p:nvPr userDrawn="1"/>
        </p:nvSpPr>
        <p:spPr>
          <a:xfrm>
            <a:off x="9130553" y="636568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B2801F-AB2E-47A4-A198-B654C0E81C22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C8036D7-17A6-1A4E-B032-F506B6932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2857" y="6320491"/>
            <a:ext cx="2172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D5B852A-62A3-A241-8EDE-A1D606942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675" y="6320492"/>
            <a:ext cx="509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58B2-32C7-3B6D-29AB-628D275A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4800" b="1" dirty="0">
                <a:solidFill>
                  <a:srgbClr val="990033"/>
                </a:solidFill>
                <a:latin typeface="Calibri"/>
                <a:ea typeface="Calibri"/>
                <a:cs typeface="Calibri"/>
              </a:rPr>
              <a:t>UW Travel Manager Conference</a:t>
            </a:r>
            <a:endParaRPr lang="en-US" sz="4000" dirty="0">
              <a:solidFill>
                <a:srgbClr val="990033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E2B74-9F77-7A04-BFC7-C999822D2A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dirty="0">
                <a:solidFill>
                  <a:srgbClr val="990033"/>
                </a:solidFill>
                <a:latin typeface="Calibri"/>
                <a:ea typeface="Calibri"/>
                <a:cs typeface="Calibri"/>
              </a:rPr>
              <a:t>April 12-13,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4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8E96EB-E43B-4B1D-AA87-EEA19B13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3" y="988543"/>
            <a:ext cx="5165124" cy="4827422"/>
          </a:xfrm>
        </p:spPr>
        <p:txBody>
          <a:bodyPr>
            <a:normAutofit fontScale="3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10:15 – 10:30</a:t>
            </a: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Welcome &amp; Overview of agenda (Liz Dressel)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self, campus, role (ex Controller, TM, Procurement, Audit)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10:30am – 11:15am </a:t>
            </a: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Discussion (Alyssa Totoraitis)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current training offerings and resources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Ideas for future trainings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Administrator Training in Canvas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11:15- noon</a:t>
            </a: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Audit Presentation (Janelle Housley)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Noon - Lunch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12:25 – 1:25</a:t>
            </a: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Working Lunch (Molly Berger &amp; Erin </a:t>
            </a:r>
            <a:r>
              <a:rPr lang="en-US" sz="43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Drachman</a:t>
            </a: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Concur adoption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Evolution – reporting capabilities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Trip Insights w/invoice lookup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 operations (consultants/staffing)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Groups discussion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1:35 – 2:35 -</a:t>
            </a: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United Airlines Presentation (Sue </a:t>
            </a:r>
            <a:r>
              <a:rPr lang="en-US" sz="43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Skoworn</a:t>
            </a: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 overview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pilot shortage and flight cancellations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NDC</a:t>
            </a:r>
          </a:p>
          <a:p>
            <a:pPr marL="1371600" lvl="3" indent="0">
              <a:buNone/>
            </a:pPr>
            <a:endParaRPr lang="en-US" dirty="0">
              <a:latin typeface="Lato" panose="020F0502020204030203" pitchFamily="34" charset="0"/>
            </a:endParaRP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D943EE-7789-4C96-92B4-1D454935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990033"/>
                </a:solidFill>
                <a:latin typeface="Lato" panose="020F0502020204030203" pitchFamily="34" charset="0"/>
              </a:rPr>
              <a:t>Agenda for Wednesday, April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CB97FD-A561-4E4B-E0BE-9C9D601FE91F}"/>
              </a:ext>
            </a:extLst>
          </p:cNvPr>
          <p:cNvSpPr txBox="1"/>
          <p:nvPr/>
        </p:nvSpPr>
        <p:spPr>
          <a:xfrm>
            <a:off x="5820032" y="902043"/>
            <a:ext cx="5338119" cy="3280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2:35 – 2:50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New Expense Type (Student Lodging) and new Insurance Blanket Program (Liz Dressel)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2:50 – 3:25 Afternoon break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3:30 – 4:50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Kahoot and Roundtable discussions (Alyssa/Alma to lead and all to participate)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4:50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Wrap-up &amp; Dinner Logistics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 at 5:30 at Malarkey’s Pub &amp; Townies Grill (N 3</a:t>
            </a:r>
            <a:r>
              <a:rPr lang="en-US" sz="1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 – one block over) </a:t>
            </a:r>
          </a:p>
          <a:p>
            <a:pPr marL="914400" lvl="2" indent="0">
              <a:buNone/>
            </a:pPr>
            <a:br>
              <a:rPr lang="en-US" sz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>
              <a:buNone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5" name="Picture 5" descr="Qr code&#10;&#10;Description automatically generated">
            <a:extLst>
              <a:ext uri="{FF2B5EF4-FFF2-40B4-BE49-F238E27FC236}">
                <a16:creationId xmlns:a16="http://schemas.microsoft.com/office/drawing/2014/main" id="{4272A4D3-8660-1EDC-2699-84375542A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0835" y="3062356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30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7ADC27-DC4F-40E7-BB1F-0FA5F3B37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a great week to come together!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Let’s collaborate on how to make the travel program better and build understanding of current state and future state and stay engaged these two days together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I’m expecting a fair amount of take aways (homework for the UWSA team) to help shape some of our calls going forward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Feel free to speak up and participate and let’s make this fun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Please introduce yourself, your role, and how long you have been with UW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7BAA72-1B49-46FE-AF08-AB75B427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990033"/>
                </a:solidFill>
                <a:latin typeface="Lato" panose="020F0502020204030203" pitchFamily="34" charset="0"/>
              </a:rPr>
              <a:t>UWSA Travel Department Welcomes You!!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4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-swish-red.eps">
            <a:extLst>
              <a:ext uri="{FF2B5EF4-FFF2-40B4-BE49-F238E27FC236}">
                <a16:creationId xmlns:a16="http://schemas.microsoft.com/office/drawing/2014/main" id="{6B07BF3B-D202-044C-B8EB-6B1033634B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90234" y="-189203"/>
            <a:ext cx="25092783" cy="2354747"/>
          </a:xfrm>
          <a:prstGeom prst="rect">
            <a:avLst/>
          </a:prstGeom>
        </p:spPr>
      </p:pic>
      <p:pic>
        <p:nvPicPr>
          <p:cNvPr id="4" name="Picture 3" descr="map-plain.eps">
            <a:extLst>
              <a:ext uri="{FF2B5EF4-FFF2-40B4-BE49-F238E27FC236}">
                <a16:creationId xmlns:a16="http://schemas.microsoft.com/office/drawing/2014/main" id="{56B2CB10-69AC-9D4E-BA22-3552D902ABA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4213" y="1701622"/>
            <a:ext cx="4062210" cy="427476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EA9712-4BAC-AA44-8D17-67B119E3E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940" y="1968600"/>
            <a:ext cx="9669510" cy="1500187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br>
              <a:rPr lang="en-US" sz="6000" b="1" dirty="0">
                <a:solidFill>
                  <a:srgbClr val="990033"/>
                </a:solidFill>
                <a:ea typeface="+mj-ea"/>
                <a:cs typeface="+mj-cs"/>
              </a:rPr>
            </a:br>
            <a:br>
              <a:rPr lang="en-US" sz="6000" b="1" dirty="0">
                <a:solidFill>
                  <a:srgbClr val="990033"/>
                </a:solidFill>
                <a:ea typeface="+mj-ea"/>
                <a:cs typeface="+mj-cs"/>
              </a:rPr>
            </a:br>
            <a:br>
              <a:rPr lang="en-US" sz="6000" b="1" dirty="0">
                <a:solidFill>
                  <a:srgbClr val="990033"/>
                </a:solidFill>
                <a:ea typeface="+mj-ea"/>
                <a:cs typeface="+mj-cs"/>
              </a:rPr>
            </a:br>
            <a:br>
              <a:rPr lang="en-US" sz="6000" b="1" dirty="0">
                <a:solidFill>
                  <a:srgbClr val="990033"/>
                </a:solidFill>
                <a:ea typeface="+mj-ea"/>
                <a:cs typeface="+mj-cs"/>
              </a:rPr>
            </a:br>
            <a:br>
              <a:rPr lang="en-US" sz="6000" b="1" dirty="0">
                <a:solidFill>
                  <a:srgbClr val="990033"/>
                </a:solidFill>
                <a:ea typeface="+mj-ea"/>
                <a:cs typeface="+mj-cs"/>
              </a:rPr>
            </a:br>
            <a:r>
              <a:rPr lang="en-US" sz="6000" b="1" dirty="0">
                <a:solidFill>
                  <a:srgbClr val="990033"/>
                </a:solidFill>
                <a:ea typeface="+mj-ea"/>
                <a:cs typeface="+mj-cs"/>
              </a:rPr>
              <a:t>UW System </a:t>
            </a:r>
            <a:br>
              <a:rPr lang="en-US" sz="6000" b="1" dirty="0">
                <a:solidFill>
                  <a:srgbClr val="990033"/>
                </a:solidFill>
                <a:ea typeface="+mj-ea"/>
                <a:cs typeface="+mj-cs"/>
              </a:rPr>
            </a:br>
            <a:r>
              <a:rPr lang="en-US" sz="6000" b="1" dirty="0">
                <a:solidFill>
                  <a:srgbClr val="990033"/>
                </a:solidFill>
                <a:ea typeface="+mj-ea"/>
                <a:cs typeface="+mj-cs"/>
              </a:rPr>
              <a:t>Training Overview</a:t>
            </a:r>
            <a:br>
              <a:rPr lang="en-US" sz="6000" b="1" dirty="0">
                <a:solidFill>
                  <a:srgbClr val="990033"/>
                </a:solidFill>
                <a:latin typeface="Lato" panose="020F0502020204030203" pitchFamily="34" charset="0"/>
                <a:ea typeface="+mj-ea"/>
                <a:cs typeface="+mj-cs"/>
              </a:rPr>
            </a:br>
            <a:endParaRPr lang="en-US" sz="4400" b="1" dirty="0">
              <a:solidFill>
                <a:srgbClr val="990033"/>
              </a:solidFill>
              <a:latin typeface="Lato" panose="020F0502020204030203" pitchFamily="34" charset="0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AC5F6-9A55-A949-BF6E-CF99DA2206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UW System – Travel Manager Conference</a:t>
            </a:r>
          </a:p>
          <a:p>
            <a:r>
              <a:rPr lang="en-US" dirty="0"/>
              <a:t>April 12 – 13, 2023</a:t>
            </a:r>
          </a:p>
        </p:txBody>
      </p:sp>
    </p:spTree>
    <p:extLst>
      <p:ext uri="{BB962C8B-B14F-4D97-AF65-F5344CB8AC3E}">
        <p14:creationId xmlns:p14="http://schemas.microsoft.com/office/powerpoint/2010/main" val="405838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40080" y="325369"/>
            <a:ext cx="6065520" cy="19574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Current Training Offerings</a:t>
            </a:r>
          </a:p>
        </p:txBody>
      </p:sp>
      <p:sp>
        <p:nvSpPr>
          <p:cNvPr id="2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640079" y="2872899"/>
            <a:ext cx="5989321" cy="3659732"/>
          </a:xfr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7000" dirty="0">
                <a:solidFill>
                  <a:schemeClr val="tx1"/>
                </a:solidFill>
                <a:effectLst/>
                <a:latin typeface="+mn-lt"/>
              </a:rPr>
              <a:t>Canvas Travel Training Modules</a:t>
            </a:r>
          </a:p>
          <a:p>
            <a:pPr marL="857250" marR="0" lvl="1" indent="-3429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sz="5000" dirty="0">
                <a:solidFill>
                  <a:schemeClr val="tx1"/>
                </a:solidFill>
                <a:effectLst/>
                <a:latin typeface="+mn-lt"/>
              </a:rPr>
              <a:t>Travel Policy &amp; How to book</a:t>
            </a:r>
          </a:p>
          <a:p>
            <a:pPr marL="857250" marR="0" lvl="1" indent="-3429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sz="5000" dirty="0">
                <a:solidFill>
                  <a:schemeClr val="tx1"/>
                </a:solidFill>
                <a:effectLst/>
                <a:latin typeface="+mn-lt"/>
              </a:rPr>
              <a:t>Admin Training (not live on Canvas yet)</a:t>
            </a:r>
          </a:p>
          <a:p>
            <a:pPr marL="342900"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7000" dirty="0">
                <a:solidFill>
                  <a:schemeClr val="tx1"/>
                </a:solidFill>
                <a:latin typeface="+mn-lt"/>
              </a:rPr>
              <a:t>UW </a:t>
            </a:r>
            <a:r>
              <a:rPr lang="en-US" sz="7000" dirty="0" err="1">
                <a:solidFill>
                  <a:schemeClr val="tx1"/>
                </a:solidFill>
                <a:latin typeface="+mn-lt"/>
              </a:rPr>
              <a:t>TravelWIse</a:t>
            </a:r>
            <a:r>
              <a:rPr lang="en-US" sz="7000" dirty="0">
                <a:solidFill>
                  <a:schemeClr val="tx1"/>
                </a:solidFill>
                <a:latin typeface="+mn-lt"/>
              </a:rPr>
              <a:t> Resources</a:t>
            </a:r>
          </a:p>
          <a:p>
            <a:pPr marL="342900"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7000" dirty="0">
                <a:solidFill>
                  <a:schemeClr val="tx1"/>
                </a:solidFill>
                <a:effectLst/>
                <a:latin typeface="+mn-lt"/>
              </a:rPr>
              <a:t>Open House Webinar recordings</a:t>
            </a:r>
          </a:p>
          <a:p>
            <a:pPr marL="342900"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7000" dirty="0">
                <a:solidFill>
                  <a:schemeClr val="tx1"/>
                </a:solidFill>
                <a:effectLst/>
                <a:latin typeface="+mn-lt"/>
              </a:rPr>
              <a:t>Monthly </a:t>
            </a:r>
            <a:r>
              <a:rPr lang="en-US" sz="7000" dirty="0">
                <a:solidFill>
                  <a:schemeClr val="tx1"/>
                </a:solidFill>
                <a:latin typeface="+mn-lt"/>
              </a:rPr>
              <a:t>UW </a:t>
            </a:r>
            <a:r>
              <a:rPr lang="en-US" sz="7000" dirty="0" err="1">
                <a:solidFill>
                  <a:schemeClr val="tx1"/>
                </a:solidFill>
                <a:latin typeface="+mn-lt"/>
              </a:rPr>
              <a:t>TravelWIse</a:t>
            </a:r>
            <a:r>
              <a:rPr lang="en-US" sz="7000" dirty="0">
                <a:solidFill>
                  <a:schemeClr val="tx1"/>
                </a:solidFill>
                <a:latin typeface="+mn-lt"/>
              </a:rPr>
              <a:t> newsletter</a:t>
            </a:r>
          </a:p>
          <a:p>
            <a:pPr marL="342900"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7000" dirty="0">
                <a:solidFill>
                  <a:schemeClr val="tx1"/>
                </a:solidFill>
                <a:effectLst/>
                <a:latin typeface="+mn-lt"/>
              </a:rPr>
              <a:t>Travel Inc Travel Hub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US" sz="120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" name="Picture 4" descr="Paper files on the table">
            <a:extLst>
              <a:ext uri="{FF2B5EF4-FFF2-40B4-BE49-F238E27FC236}">
                <a16:creationId xmlns:a16="http://schemas.microsoft.com/office/drawing/2014/main" id="{2859A991-C6C8-EACB-E4B4-D308371DE5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98" r="16400" b="2"/>
          <a:stretch/>
        </p:blipFill>
        <p:spPr>
          <a:xfrm>
            <a:off x="7183320" y="10"/>
            <a:ext cx="5007157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315686" y="640080"/>
            <a:ext cx="6531923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Ideas for Future Training Offerings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630935" y="2660904"/>
            <a:ext cx="5842601" cy="354787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0"/>
            <a:r>
              <a:rPr lang="en-US" sz="2200" dirty="0">
                <a:solidFill>
                  <a:schemeClr val="tx1"/>
                </a:solidFill>
                <a:latin typeface="+mn-lt"/>
              </a:rPr>
              <a:t>Additional Canvas Modules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Athletics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Group Blocks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Expense</a:t>
            </a:r>
          </a:p>
          <a:p>
            <a:pPr lvl="0"/>
            <a:r>
              <a:rPr lang="en-US" sz="2200" dirty="0">
                <a:solidFill>
                  <a:schemeClr val="tx1"/>
                </a:solidFill>
                <a:latin typeface="+mn-lt"/>
              </a:rPr>
              <a:t>Standardized training for all campuses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Hurdles to overcome in order to standardize</a:t>
            </a:r>
          </a:p>
          <a:p>
            <a:pPr lvl="0"/>
            <a:r>
              <a:rPr lang="en-US" sz="2200" dirty="0">
                <a:solidFill>
                  <a:schemeClr val="tx1"/>
                </a:solidFill>
                <a:latin typeface="+mn-lt"/>
              </a:rPr>
              <a:t>Expand Quarterly Open House offerings</a:t>
            </a:r>
          </a:p>
          <a:p>
            <a:pPr lvl="0"/>
            <a:r>
              <a:rPr lang="en-US" sz="2200" dirty="0">
                <a:solidFill>
                  <a:schemeClr val="tx1"/>
                </a:solidFill>
                <a:latin typeface="+mn-lt"/>
              </a:rPr>
              <a:t>UWSA Travel Team Virtual Office Hours</a:t>
            </a:r>
          </a:p>
          <a:p>
            <a:pPr lvl="0"/>
            <a:r>
              <a:rPr lang="en-US" sz="2200" dirty="0">
                <a:solidFill>
                  <a:schemeClr val="tx1"/>
                </a:solidFill>
                <a:latin typeface="+mn-lt"/>
              </a:rPr>
              <a:t>Other ideas? What would you like to see?</a:t>
            </a:r>
          </a:p>
          <a:p>
            <a:pPr lvl="0"/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" name="Picture 4" descr="Miniature aeroplane">
            <a:extLst>
              <a:ext uri="{FF2B5EF4-FFF2-40B4-BE49-F238E27FC236}">
                <a16:creationId xmlns:a16="http://schemas.microsoft.com/office/drawing/2014/main" id="{04C24639-FA43-7E13-B1C4-6AD08965D3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37" r="24344" b="-1"/>
          <a:stretch/>
        </p:blipFill>
        <p:spPr>
          <a:xfrm>
            <a:off x="6943408" y="640080"/>
            <a:ext cx="3770248" cy="55778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090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FBB994-639C-4FE6-ABD8-88325F74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954" y="581891"/>
            <a:ext cx="3771009" cy="37407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latin typeface="+mj-lt"/>
                <a:ea typeface="+mj-ea"/>
                <a:cs typeface="+mj-cs"/>
              </a:rPr>
              <a:t>Questions and Answers</a:t>
            </a:r>
          </a:p>
        </p:txBody>
      </p:sp>
      <p:pic>
        <p:nvPicPr>
          <p:cNvPr id="7" name="Graphic 6" descr="Customer Review">
            <a:extLst>
              <a:ext uri="{FF2B5EF4-FFF2-40B4-BE49-F238E27FC236}">
                <a16:creationId xmlns:a16="http://schemas.microsoft.com/office/drawing/2014/main" id="{4E502BDB-7560-BA50-B9A0-F12DFBF00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61829" y="581891"/>
            <a:ext cx="5564058" cy="556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327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7E0928"/>
      </a:accent1>
      <a:accent2>
        <a:srgbClr val="660B27"/>
      </a:accent2>
      <a:accent3>
        <a:srgbClr val="2A2A2A"/>
      </a:accent3>
      <a:accent4>
        <a:srgbClr val="BEBEBE"/>
      </a:accent4>
      <a:accent5>
        <a:srgbClr val="646464"/>
      </a:accent5>
      <a:accent6>
        <a:srgbClr val="4B0021"/>
      </a:accent6>
      <a:hlink>
        <a:srgbClr val="7D0928"/>
      </a:hlink>
      <a:folHlink>
        <a:srgbClr val="4B002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7E0928"/>
      </a:accent1>
      <a:accent2>
        <a:srgbClr val="660B27"/>
      </a:accent2>
      <a:accent3>
        <a:srgbClr val="2A2A2A"/>
      </a:accent3>
      <a:accent4>
        <a:srgbClr val="BEBEBE"/>
      </a:accent4>
      <a:accent5>
        <a:srgbClr val="646464"/>
      </a:accent5>
      <a:accent6>
        <a:srgbClr val="4B0021"/>
      </a:accent6>
      <a:hlink>
        <a:srgbClr val="7D0928"/>
      </a:hlink>
      <a:folHlink>
        <a:srgbClr val="4B002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7E0928"/>
      </a:accent1>
      <a:accent2>
        <a:srgbClr val="660B27"/>
      </a:accent2>
      <a:accent3>
        <a:srgbClr val="2A2A2A"/>
      </a:accent3>
      <a:accent4>
        <a:srgbClr val="BEBEBE"/>
      </a:accent4>
      <a:accent5>
        <a:srgbClr val="646464"/>
      </a:accent5>
      <a:accent6>
        <a:srgbClr val="4B0021"/>
      </a:accent6>
      <a:hlink>
        <a:srgbClr val="7D0928"/>
      </a:hlink>
      <a:folHlink>
        <a:srgbClr val="4B002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7E0928"/>
      </a:accent1>
      <a:accent2>
        <a:srgbClr val="660B27"/>
      </a:accent2>
      <a:accent3>
        <a:srgbClr val="2A2A2A"/>
      </a:accent3>
      <a:accent4>
        <a:srgbClr val="BEBEBE"/>
      </a:accent4>
      <a:accent5>
        <a:srgbClr val="646464"/>
      </a:accent5>
      <a:accent6>
        <a:srgbClr val="4B0021"/>
      </a:accent6>
      <a:hlink>
        <a:srgbClr val="7D0928"/>
      </a:hlink>
      <a:folHlink>
        <a:srgbClr val="4B002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23013</TotalTime>
  <Words>111</Words>
  <Application>Microsoft Office PowerPoint</Application>
  <PresentationFormat>Widescreen</PresentationFormat>
  <Paragraphs>25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1_Office Theme</vt:lpstr>
      <vt:lpstr>2_Office Theme</vt:lpstr>
      <vt:lpstr>3_Office Theme</vt:lpstr>
      <vt:lpstr>2_Office Theme</vt:lpstr>
      <vt:lpstr>UW Travel Manager Conference</vt:lpstr>
      <vt:lpstr>Agenda for Wednesday, April 12</vt:lpstr>
      <vt:lpstr>UWSA Travel Department Welcomes You!!</vt:lpstr>
      <vt:lpstr>     UW System  Training Overview </vt:lpstr>
      <vt:lpstr>Current Training Offerings</vt:lpstr>
      <vt:lpstr>Ideas for Future Training Offerings</vt:lpstr>
      <vt:lpstr>Questions and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Hummel</dc:creator>
  <cp:lastModifiedBy>Becky Kopidlansky</cp:lastModifiedBy>
  <cp:revision>71</cp:revision>
  <dcterms:created xsi:type="dcterms:W3CDTF">2016-08-12T17:16:52Z</dcterms:created>
  <dcterms:modified xsi:type="dcterms:W3CDTF">2023-04-12T14:18:55Z</dcterms:modified>
</cp:coreProperties>
</file>